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icketone.it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F8BDA5-B591-EB2C-A8DD-972B44D19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3186" y="2304661"/>
            <a:ext cx="8915399" cy="942500"/>
          </a:xfrm>
        </p:spPr>
        <p:txBody>
          <a:bodyPr/>
          <a:lstStyle/>
          <a:p>
            <a:r>
              <a:rPr lang="it-IT" dirty="0"/>
              <a:t>mhw1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19CDC60-3FBB-B8DC-2593-774E92974A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3186" y="4180061"/>
            <a:ext cx="8915399" cy="1660741"/>
          </a:xfrm>
        </p:spPr>
        <p:txBody>
          <a:bodyPr>
            <a:normAutofit fontScale="85000" lnSpcReduction="20000"/>
          </a:bodyPr>
          <a:lstStyle/>
          <a:p>
            <a:r>
              <a:rPr lang="it-IT" sz="2100" dirty="0"/>
              <a:t>Riproduzione del layout del sito </a:t>
            </a:r>
            <a:r>
              <a:rPr lang="it-IT" sz="2100" dirty="0">
                <a:hlinkClick r:id="rId2"/>
              </a:rPr>
              <a:t>https://www.ticketone.it/</a:t>
            </a:r>
            <a:endParaRPr lang="it-IT" sz="2100" dirty="0"/>
          </a:p>
          <a:p>
            <a:endParaRPr lang="it-IT" dirty="0"/>
          </a:p>
          <a:p>
            <a:r>
              <a:rPr lang="it-IT" dirty="0"/>
              <a:t>Disclaimer: eventuali immagini e titoli differenti sono dovuti al continuo aggiornamento del </a:t>
            </a:r>
            <a:r>
              <a:rPr lang="it-IT" dirty="0">
                <a:solidFill>
                  <a:srgbClr val="FF0000"/>
                </a:solidFill>
              </a:rPr>
              <a:t>sito originale</a:t>
            </a:r>
            <a:r>
              <a:rPr lang="it-IT" dirty="0"/>
              <a:t>. </a:t>
            </a:r>
          </a:p>
          <a:p>
            <a:r>
              <a:rPr lang="it-IT" dirty="0"/>
              <a:t>I contenuti multimediali e le informazioni sugli eventi nel </a:t>
            </a:r>
            <a:r>
              <a:rPr lang="it-IT" dirty="0">
                <a:solidFill>
                  <a:srgbClr val="0070C0"/>
                </a:solidFill>
              </a:rPr>
              <a:t>mhw1</a:t>
            </a:r>
            <a:r>
              <a:rPr lang="it-IT" dirty="0"/>
              <a:t> fanno riferimento a quelli presenti nel sito nella data di creazione del mini homework.</a:t>
            </a:r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5AE3439-1C01-CF5F-2C90-BE1AAA10121D}"/>
              </a:ext>
            </a:extLst>
          </p:cNvPr>
          <p:cNvSpPr txBox="1"/>
          <p:nvPr/>
        </p:nvSpPr>
        <p:spPr>
          <a:xfrm>
            <a:off x="9473903" y="5952931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Lorenzo Manuele</a:t>
            </a:r>
          </a:p>
        </p:txBody>
      </p:sp>
    </p:spTree>
    <p:extLst>
      <p:ext uri="{BB962C8B-B14F-4D97-AF65-F5344CB8AC3E}">
        <p14:creationId xmlns:p14="http://schemas.microsoft.com/office/powerpoint/2010/main" val="2987677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FE9AE1-4AD1-3CB2-D997-5566B7835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Section4(sito originale):</a:t>
            </a:r>
          </a:p>
        </p:txBody>
      </p:sp>
      <p:pic>
        <p:nvPicPr>
          <p:cNvPr id="5" name="Segnaposto contenuto 4" descr="Immagine che contiene testo, schermata, persona, Sito Web&#10;&#10;Descrizione generata automaticamente">
            <a:extLst>
              <a:ext uri="{FF2B5EF4-FFF2-40B4-BE49-F238E27FC236}">
                <a16:creationId xmlns:a16="http://schemas.microsoft.com/office/drawing/2014/main" id="{17D6C704-E87E-62AE-E05F-A7159576BE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7810" y="2133600"/>
            <a:ext cx="8338206" cy="3778250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1655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006901-A27A-B7FA-ACD2-8B2B87ABF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Section4(mhw1):</a:t>
            </a:r>
            <a:br>
              <a:rPr lang="it-IT" dirty="0"/>
            </a:br>
            <a:r>
              <a:rPr lang="it-IT" sz="1400" dirty="0"/>
              <a:t>Per quanto riguarda la sezione newsletter, il tutto è contenuto in un flexbox (container11) che contiene a sua volta l’icona e un altro flexbox (subcontainer11). Quest’ultimo ha la disposizione per colonna e contiene i vari titoli e barre di ricerca.</a:t>
            </a:r>
            <a:endParaRPr lang="it-IT" dirty="0"/>
          </a:p>
        </p:txBody>
      </p:sp>
      <p:pic>
        <p:nvPicPr>
          <p:cNvPr id="5" name="Segnaposto contenuto 4" descr="Immagine che contiene testo, schermata, Viso umano, Sito Web&#10;&#10;Descrizione generata automaticamente">
            <a:extLst>
              <a:ext uri="{FF2B5EF4-FFF2-40B4-BE49-F238E27FC236}">
                <a16:creationId xmlns:a16="http://schemas.microsoft.com/office/drawing/2014/main" id="{D51F58B2-8E7B-4CF6-82F7-B1E1BBBD37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1151" y="2133600"/>
            <a:ext cx="8201607" cy="3778250"/>
          </a:xfrm>
          <a:prstGeom prst="rect">
            <a:avLst/>
          </a:prstGeom>
          <a:ln w="38100" cap="sq">
            <a:solidFill>
              <a:srgbClr val="0070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3256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47E678-E7B2-42A9-6A6A-BF92FAF1D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Section5(sito originale):</a:t>
            </a:r>
          </a:p>
        </p:txBody>
      </p:sp>
      <p:pic>
        <p:nvPicPr>
          <p:cNvPr id="5" name="Segnaposto contenuto 4" descr="Immagine che contiene testo, schermata, Sito Web, Viso umano&#10;&#10;Descrizione generata automaticamente">
            <a:extLst>
              <a:ext uri="{FF2B5EF4-FFF2-40B4-BE49-F238E27FC236}">
                <a16:creationId xmlns:a16="http://schemas.microsoft.com/office/drawing/2014/main" id="{38D412F1-A1F1-FE70-C784-BD23FB56D5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7810" y="2133600"/>
            <a:ext cx="8338206" cy="3778250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5888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656EA3-0A46-7692-A412-2C23E4B62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Section5(mhw1):</a:t>
            </a:r>
          </a:p>
        </p:txBody>
      </p:sp>
      <p:pic>
        <p:nvPicPr>
          <p:cNvPr id="5" name="Segnaposto contenuto 4" descr="Immagine che contiene testo, schermata, Sito Web, persona&#10;&#10;Descrizione generata automaticamente">
            <a:extLst>
              <a:ext uri="{FF2B5EF4-FFF2-40B4-BE49-F238E27FC236}">
                <a16:creationId xmlns:a16="http://schemas.microsoft.com/office/drawing/2014/main" id="{DDF87ABE-9A13-9302-9807-DDAC960177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1767" y="2124269"/>
            <a:ext cx="8257645" cy="3875316"/>
          </a:xfrm>
          <a:prstGeom prst="rect">
            <a:avLst/>
          </a:prstGeom>
          <a:ln w="38100" cap="sq">
            <a:solidFill>
              <a:srgbClr val="0070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8017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6F5A82-4296-8CEB-D958-8FB531B4F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Section6(sito originale):</a:t>
            </a:r>
          </a:p>
        </p:txBody>
      </p:sp>
      <p:pic>
        <p:nvPicPr>
          <p:cNvPr id="5" name="Segnaposto contenuto 4" descr="Immagine che contiene testo, schermata, Viso umano, cartone animato&#10;&#10;Descrizione generata automaticamente">
            <a:extLst>
              <a:ext uri="{FF2B5EF4-FFF2-40B4-BE49-F238E27FC236}">
                <a16:creationId xmlns:a16="http://schemas.microsoft.com/office/drawing/2014/main" id="{7C7A33CC-2AAE-95F4-4ED9-15042E916C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7810" y="2133600"/>
            <a:ext cx="8338206" cy="3778250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9303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2BBB69-614F-CB94-02AA-679D1B372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4000" dirty="0"/>
              <a:t>Section6(mhw1):</a:t>
            </a:r>
            <a:br>
              <a:rPr lang="it-IT" dirty="0"/>
            </a:br>
            <a:r>
              <a:rPr lang="it-IT" sz="1400" dirty="0"/>
              <a:t>La Top10 è contenuta in «container4». A sua volta diviso in due «container5» a sinistra e l’immagine a destra.</a:t>
            </a:r>
            <a:br>
              <a:rPr lang="it-IT" sz="1400" dirty="0"/>
            </a:br>
            <a:r>
              <a:rPr lang="it-IT" sz="1400" dirty="0"/>
              <a:t>«Container5» (disposto per colonne) contiene i vari little-container (da 1 a 10), i  quali hanno un numero delimitato tramite bordo cui è applicato un border radius, il nome degli artisti e il prezzo del biglietto.</a:t>
            </a:r>
            <a:br>
              <a:rPr lang="it-IT" dirty="0"/>
            </a:br>
            <a:endParaRPr lang="it-IT" dirty="0"/>
          </a:p>
        </p:txBody>
      </p:sp>
      <p:pic>
        <p:nvPicPr>
          <p:cNvPr id="5" name="Segnaposto contenuto 4" descr="Immagine che contiene testo, schermata, cartone animato, Viso umano&#10;&#10;Descrizione generata automaticamente">
            <a:extLst>
              <a:ext uri="{FF2B5EF4-FFF2-40B4-BE49-F238E27FC236}">
                <a16:creationId xmlns:a16="http://schemas.microsoft.com/office/drawing/2014/main" id="{D906ABB6-2A2A-AAEF-2531-E739C5D73D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67002" y="2106027"/>
            <a:ext cx="8163532" cy="3889799"/>
          </a:xfrm>
          <a:prstGeom prst="rect">
            <a:avLst/>
          </a:prstGeom>
          <a:ln w="38100" cap="sq">
            <a:solidFill>
              <a:srgbClr val="0070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9694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B1C7487-F3A8-6BDF-C0AE-EF271B436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Section7(sito originale):</a:t>
            </a:r>
          </a:p>
        </p:txBody>
      </p:sp>
      <p:pic>
        <p:nvPicPr>
          <p:cNvPr id="5" name="Segnaposto contenuto 4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2617FF63-9C0C-8EB5-9716-772BE92B2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8432" y="2133600"/>
            <a:ext cx="8142009" cy="3778250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66872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B38EFE-AF36-4832-7EFA-DC48EFEA9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509490"/>
          </a:xfrm>
        </p:spPr>
        <p:txBody>
          <a:bodyPr>
            <a:normAutofit/>
          </a:bodyPr>
          <a:lstStyle/>
          <a:p>
            <a:r>
              <a:rPr lang="it-IT" dirty="0"/>
              <a:t>Section7(mhw1):</a:t>
            </a:r>
            <a:br>
              <a:rPr lang="it-IT" dirty="0"/>
            </a:br>
            <a:r>
              <a:rPr lang="it-IT" sz="1400" dirty="0"/>
              <a:t>Sezione simile alla Newsletter, ma composta da un solo flexcontainer (container7) dentro il quale vi sono disposti titolo, descrizione e insieme di barre di selezione (contenute a loro volta in «container8»). L’insieme dei vari sigilli sottostante è contenuto in «container9». I sigilli fanno parte di «sigillo» come items.</a:t>
            </a:r>
            <a:endParaRPr lang="it-IT" dirty="0"/>
          </a:p>
        </p:txBody>
      </p:sp>
      <p:pic>
        <p:nvPicPr>
          <p:cNvPr id="5" name="Segnaposto contenuto 4" descr="Immagine che contiene testo, schermata, software, Icona del computer&#10;&#10;Descrizione generata automaticamente">
            <a:extLst>
              <a:ext uri="{FF2B5EF4-FFF2-40B4-BE49-F238E27FC236}">
                <a16:creationId xmlns:a16="http://schemas.microsoft.com/office/drawing/2014/main" id="{8EA573AA-C7E9-8A9D-850E-FA1F09D5A6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3313" y="2245568"/>
            <a:ext cx="7850909" cy="3778250"/>
          </a:xfrm>
          <a:prstGeom prst="rect">
            <a:avLst/>
          </a:prstGeom>
          <a:ln w="38100" cap="sq">
            <a:solidFill>
              <a:srgbClr val="0070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2191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3201698-C079-D61F-1FF1-6CF5A19BB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Section8(sito originale):</a:t>
            </a:r>
          </a:p>
        </p:txBody>
      </p:sp>
      <p:pic>
        <p:nvPicPr>
          <p:cNvPr id="5" name="Segnaposto contenuto 4" descr="Immagine che contiene testo, schermata, software, Pagina Web&#10;&#10;Descrizione generata automaticamente">
            <a:extLst>
              <a:ext uri="{FF2B5EF4-FFF2-40B4-BE49-F238E27FC236}">
                <a16:creationId xmlns:a16="http://schemas.microsoft.com/office/drawing/2014/main" id="{6982B44A-469D-504B-364B-2DBE2D7CE7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7810" y="2133600"/>
            <a:ext cx="8338206" cy="3778250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9565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F8E80E-6DFD-339D-581D-711CD828D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Section8(mhw1):</a:t>
            </a:r>
            <a:br>
              <a:rPr lang="it-IT" dirty="0"/>
            </a:br>
            <a:r>
              <a:rPr lang="it-IT" sz="1400" dirty="0"/>
              <a:t>Alla fine di </a:t>
            </a:r>
            <a:r>
              <a:rPr lang="it-IT" sz="1400" dirty="0" err="1"/>
              <a:t>section</a:t>
            </a:r>
            <a:r>
              <a:rPr lang="it-IT" sz="1400" dirty="0"/>
              <a:t> vi è un’intestazione finale (container10) con un titolo e un paragrafo.</a:t>
            </a:r>
            <a:br>
              <a:rPr lang="it-IT" sz="1400" dirty="0"/>
            </a:br>
            <a:r>
              <a:rPr lang="it-IT" sz="1400" dirty="0"/>
              <a:t>Al di  sotto di esso vi è il container «</a:t>
            </a:r>
            <a:r>
              <a:rPr lang="it-IT" sz="1400" dirty="0" err="1"/>
              <a:t>tornasu</a:t>
            </a:r>
            <a:r>
              <a:rPr lang="it-IT" sz="1400" dirty="0"/>
              <a:t>» (immagine e link) che permette di tornare all’inizio della pagina.</a:t>
            </a:r>
            <a:endParaRPr lang="it-IT" dirty="0"/>
          </a:p>
        </p:txBody>
      </p:sp>
      <p:pic>
        <p:nvPicPr>
          <p:cNvPr id="5" name="Segnaposto contenuto 4" descr="Immagine che contiene testo, schermata, Carattere, software&#10;&#10;Descrizione generata automaticamente">
            <a:extLst>
              <a:ext uri="{FF2B5EF4-FFF2-40B4-BE49-F238E27FC236}">
                <a16:creationId xmlns:a16="http://schemas.microsoft.com/office/drawing/2014/main" id="{8D91D8F1-1D89-FDF6-701D-CFBD9F1D2D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25702" y="2133600"/>
            <a:ext cx="7842421" cy="3778250"/>
          </a:xfrm>
          <a:prstGeom prst="rect">
            <a:avLst/>
          </a:prstGeom>
          <a:ln w="38100" cap="sq">
            <a:solidFill>
              <a:srgbClr val="0070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7963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0C9816-8E5B-C9B2-03E7-378AF92D8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4" y="624110"/>
            <a:ext cx="5394079" cy="635523"/>
          </a:xfrm>
        </p:spPr>
        <p:txBody>
          <a:bodyPr>
            <a:noAutofit/>
          </a:bodyPr>
          <a:lstStyle/>
          <a:p>
            <a:r>
              <a:rPr lang="it-IT" dirty="0"/>
              <a:t>Header(sito originale):</a:t>
            </a:r>
          </a:p>
        </p:txBody>
      </p:sp>
      <p:pic>
        <p:nvPicPr>
          <p:cNvPr id="9" name="Segnaposto contenuto 8" descr="Immagine che contiene testo, schermata, grafica, software&#10;&#10;Descrizione generata automaticamente">
            <a:extLst>
              <a:ext uri="{FF2B5EF4-FFF2-40B4-BE49-F238E27FC236}">
                <a16:creationId xmlns:a16="http://schemas.microsoft.com/office/drawing/2014/main" id="{0213CC77-E3CC-6731-AE35-62F2225D70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3" y="2388637"/>
            <a:ext cx="8915400" cy="3335907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8337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B85C7F-CF70-3F99-D176-065EA24DA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Footer(sito originale):</a:t>
            </a:r>
          </a:p>
        </p:txBody>
      </p:sp>
      <p:pic>
        <p:nvPicPr>
          <p:cNvPr id="5" name="Segnaposto contenuto 4" descr="Immagine che contiene testo, software, Carattere, Pagina Web&#10;&#10;Descrizione generata automaticamente">
            <a:extLst>
              <a:ext uri="{FF2B5EF4-FFF2-40B4-BE49-F238E27FC236}">
                <a16:creationId xmlns:a16="http://schemas.microsoft.com/office/drawing/2014/main" id="{B4916C3C-CBE0-62B1-3995-EAF37B5235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7810" y="2133600"/>
            <a:ext cx="8338206" cy="3778250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44535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309B94-BD35-320C-477A-3E1F8D4EC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Footer(mhw1):</a:t>
            </a:r>
            <a:br>
              <a:rPr lang="it-IT" dirty="0"/>
            </a:br>
            <a:r>
              <a:rPr lang="it-IT" sz="1400" dirty="0"/>
              <a:t>Il footer è essenzialmente formato da 3 parti: nella prima vi è una serie link contenuti in items (item-</a:t>
            </a:r>
            <a:r>
              <a:rPr lang="it-IT" sz="1400" dirty="0" err="1"/>
              <a:t>paragraph</a:t>
            </a:r>
            <a:r>
              <a:rPr lang="it-IT" sz="1400" dirty="0"/>
              <a:t>) contenuti nel container «flex-container5».</a:t>
            </a:r>
            <a:br>
              <a:rPr lang="it-IT" sz="1400" dirty="0"/>
            </a:br>
            <a:r>
              <a:rPr lang="it-IT" sz="1400" dirty="0"/>
              <a:t>Successivamente vi sono i  social e i collegamenti per scaricare le app in un altro flex-container5.</a:t>
            </a:r>
            <a:br>
              <a:rPr lang="it-IT" sz="1400" dirty="0"/>
            </a:br>
            <a:r>
              <a:rPr lang="it-IT" sz="1400" dirty="0"/>
              <a:t>La sezione finale (flex-container6) contiene agli estremi il logo e il link per l’accesso.</a:t>
            </a:r>
            <a:endParaRPr lang="it-IT" dirty="0"/>
          </a:p>
        </p:txBody>
      </p:sp>
      <p:pic>
        <p:nvPicPr>
          <p:cNvPr id="5" name="Segnaposto contenuto 4" descr="Immagine che contiene testo, software, Pagina Web, Sito Web&#10;&#10;Descrizione generata automaticamente">
            <a:extLst>
              <a:ext uri="{FF2B5EF4-FFF2-40B4-BE49-F238E27FC236}">
                <a16:creationId xmlns:a16="http://schemas.microsoft.com/office/drawing/2014/main" id="{E220CE14-99DE-17AE-BE8A-3FFDD3DB7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17206" y="2133600"/>
            <a:ext cx="7859414" cy="3778250"/>
          </a:xfrm>
          <a:prstGeom prst="rect">
            <a:avLst/>
          </a:prstGeom>
          <a:ln w="38100" cap="sq">
            <a:solidFill>
              <a:srgbClr val="0070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3383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0C9816-8E5B-C9B2-03E7-378AF92D844F}"/>
              </a:ext>
            </a:extLst>
          </p:cNvPr>
          <p:cNvSpPr>
            <a:spLocks/>
          </p:cNvSpPr>
          <p:nvPr>
            <p:ph type="title"/>
          </p:nvPr>
        </p:nvSpPr>
        <p:spPr>
          <a:xfrm>
            <a:off x="2592925" y="624110"/>
            <a:ext cx="8911687" cy="1587245"/>
          </a:xfrm>
        </p:spPr>
        <p:txBody>
          <a:bodyPr>
            <a:normAutofit/>
          </a:bodyPr>
          <a:lstStyle/>
          <a:p>
            <a:r>
              <a:rPr lang="it-IT" dirty="0"/>
              <a:t>Header(hmw1):</a:t>
            </a:r>
            <a:br>
              <a:rPr lang="it-IT" dirty="0"/>
            </a:br>
            <a:r>
              <a:rPr lang="it-IT" sz="1400" dirty="0"/>
              <a:t>L’</a:t>
            </a:r>
            <a:r>
              <a:rPr lang="it-IT" sz="1400" dirty="0" err="1"/>
              <a:t>header</a:t>
            </a:r>
            <a:r>
              <a:rPr lang="it-IT" sz="1400" dirty="0"/>
              <a:t> è essenzialmente composto di 4 sezioni: barra blu (flex-container1); zona con logo, menù e ricerca(flex-container2); l’insieme di due file di locandine eventi (flex-container3), dentro il quale le immagini sono contenute in items; infine una barra con varie sottosezioni linkate</a:t>
            </a:r>
            <a:br>
              <a:rPr lang="it-IT" sz="1400" dirty="0"/>
            </a:br>
            <a:r>
              <a:rPr lang="it-IT" sz="1400" dirty="0"/>
              <a:t>(flex-container2_elenco).</a:t>
            </a:r>
            <a:endParaRPr lang="it-IT" dirty="0"/>
          </a:p>
        </p:txBody>
      </p:sp>
      <p:pic>
        <p:nvPicPr>
          <p:cNvPr id="13" name="Segnaposto contenuto 12" descr="Immagine che contiene testo, schermata, grafica, Annunci pubblicitari&#10;&#10;Descrizione generata automaticamente">
            <a:extLst>
              <a:ext uri="{FF2B5EF4-FFF2-40B4-BE49-F238E27FC236}">
                <a16:creationId xmlns:a16="http://schemas.microsoft.com/office/drawing/2014/main" id="{3E200023-CD88-D3D6-881A-A00487190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3" y="2369661"/>
            <a:ext cx="8915400" cy="3345339"/>
          </a:xfrm>
          <a:prstGeom prst="rect">
            <a:avLst/>
          </a:prstGeom>
          <a:ln w="38100" cap="sq">
            <a:solidFill>
              <a:srgbClr val="0070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1256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C38D10-54DA-3CA5-2A21-F1E9183D8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Section(sito originale):</a:t>
            </a:r>
          </a:p>
        </p:txBody>
      </p:sp>
      <p:pic>
        <p:nvPicPr>
          <p:cNvPr id="5" name="Segnaposto contenuto 4" descr="Immagine che contiene testo, schermata, grafica, Sito Web&#10;&#10;Descrizione generata automaticamente">
            <a:extLst>
              <a:ext uri="{FF2B5EF4-FFF2-40B4-BE49-F238E27FC236}">
                <a16:creationId xmlns:a16="http://schemas.microsoft.com/office/drawing/2014/main" id="{49764D1C-3107-80EB-F4A8-787F55B63F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8433" y="2133600"/>
            <a:ext cx="7934252" cy="3688702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3236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E11FCA-EA0A-998F-1FB0-24BB1D035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Section(mhw1):</a:t>
            </a:r>
            <a:br>
              <a:rPr lang="it-IT" dirty="0"/>
            </a:br>
            <a:r>
              <a:rPr lang="it-IT" sz="1400" dirty="0"/>
              <a:t>Il titolo della sezione successiva, insieme alla barra grigia, è contenuto in «container2», mentre la lista di vari eventi in «container3». I singoli box contenenti immagini e descrizioni sono chiamati «elemento».</a:t>
            </a:r>
            <a:endParaRPr lang="it-IT" dirty="0"/>
          </a:p>
        </p:txBody>
      </p:sp>
      <p:pic>
        <p:nvPicPr>
          <p:cNvPr id="5" name="Segnaposto contenuto 4" descr="Immagine che contiene testo, schermata, software, Sito Web&#10;&#10;Descrizione generata automaticamente">
            <a:extLst>
              <a:ext uri="{FF2B5EF4-FFF2-40B4-BE49-F238E27FC236}">
                <a16:creationId xmlns:a16="http://schemas.microsoft.com/office/drawing/2014/main" id="{115DF6BC-AEC0-842E-028D-85B750D987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1458" y="2161592"/>
            <a:ext cx="7850909" cy="3778250"/>
          </a:xfrm>
          <a:prstGeom prst="rect">
            <a:avLst/>
          </a:prstGeom>
          <a:ln w="38100" cap="sq">
            <a:solidFill>
              <a:srgbClr val="0070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799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9CC105-10ED-EA1C-40E0-B15E3A237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Section2(sito originale):</a:t>
            </a:r>
          </a:p>
        </p:txBody>
      </p:sp>
      <p:pic>
        <p:nvPicPr>
          <p:cNvPr id="5" name="Segnaposto contenuto 4" descr="Immagine che contiene testo, schermata, software, Pagina Web&#10;&#10;Descrizione generata automaticamente">
            <a:extLst>
              <a:ext uri="{FF2B5EF4-FFF2-40B4-BE49-F238E27FC236}">
                <a16:creationId xmlns:a16="http://schemas.microsoft.com/office/drawing/2014/main" id="{D92BF674-0623-E274-8223-3CD99C8454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7810" y="2133600"/>
            <a:ext cx="8338206" cy="3778250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37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9EC524-9EDF-D31B-9E7D-8CCE7CB7E9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4000" dirty="0"/>
              <a:t>Section2(mhw1):</a:t>
            </a:r>
            <a:br>
              <a:rPr lang="it-IT" sz="4000" dirty="0"/>
            </a:br>
            <a:r>
              <a:rPr lang="it-IT" sz="1600" dirty="0"/>
              <a:t>La parte successiva contiene immagini di buoni, voucher e vari teatri. Gli elementi della prima e della terza fila fanno parte della classe «buoni-card»; quelli della seconda «voucher-covid».</a:t>
            </a:r>
            <a:br>
              <a:rPr lang="it-IT" dirty="0"/>
            </a:br>
            <a:endParaRPr lang="it-IT" dirty="0"/>
          </a:p>
        </p:txBody>
      </p:sp>
      <p:pic>
        <p:nvPicPr>
          <p:cNvPr id="5" name="Segnaposto contenuto 4" descr="Immagine che contiene testo, schermata, software, Pagina Web&#10;&#10;Descrizione generata automaticamente">
            <a:extLst>
              <a:ext uri="{FF2B5EF4-FFF2-40B4-BE49-F238E27FC236}">
                <a16:creationId xmlns:a16="http://schemas.microsoft.com/office/drawing/2014/main" id="{391E367D-7A99-7554-BC06-8ED93D9779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25702" y="2133600"/>
            <a:ext cx="7842421" cy="3778250"/>
          </a:xfrm>
          <a:prstGeom prst="rect">
            <a:avLst/>
          </a:prstGeom>
          <a:ln w="38100" cap="sq">
            <a:solidFill>
              <a:srgbClr val="0070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2558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C64C20-1CD6-18E6-5D09-2CC7F61DD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Section3(sito originale):</a:t>
            </a:r>
          </a:p>
        </p:txBody>
      </p:sp>
      <p:pic>
        <p:nvPicPr>
          <p:cNvPr id="5" name="Segnaposto contenuto 4" descr="Immagine che contiene testo, schermata, software, Pubblicità online&#10;&#10;Descrizione generata automaticamente">
            <a:extLst>
              <a:ext uri="{FF2B5EF4-FFF2-40B4-BE49-F238E27FC236}">
                <a16:creationId xmlns:a16="http://schemas.microsoft.com/office/drawing/2014/main" id="{8F42B770-9DF1-4CE2-8816-3ED74B4F61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7810" y="2133600"/>
            <a:ext cx="8338206" cy="3778250"/>
          </a:xfrm>
          <a:prstGeom prst="rect">
            <a:avLst/>
          </a:prstGeom>
          <a:ln w="38100" cap="sq">
            <a:solidFill>
              <a:srgbClr val="FF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3119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54406F-0608-61CA-73E2-A49D5378F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Section3(mhw1):</a:t>
            </a:r>
            <a:br>
              <a:rPr lang="it-IT" dirty="0"/>
            </a:br>
            <a:r>
              <a:rPr lang="it-IT" sz="1400" dirty="0"/>
              <a:t>Questa parte è analoga a quella descritta nella section1, se non che le copertine negli elementi hanno  dimensione differente.</a:t>
            </a:r>
            <a:endParaRPr lang="it-IT" dirty="0"/>
          </a:p>
        </p:txBody>
      </p:sp>
      <p:pic>
        <p:nvPicPr>
          <p:cNvPr id="5" name="Segnaposto contenuto 4" descr="Immagine che contiene testo, schermata, Sito Web, software&#10;&#10;Descrizione generata automaticamente">
            <a:extLst>
              <a:ext uri="{FF2B5EF4-FFF2-40B4-BE49-F238E27FC236}">
                <a16:creationId xmlns:a16="http://schemas.microsoft.com/office/drawing/2014/main" id="{75F626F2-AE8B-F2A4-8C98-FFF078BCB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3117" y="2142931"/>
            <a:ext cx="7991301" cy="3845814"/>
          </a:xfrm>
          <a:prstGeom prst="rect">
            <a:avLst/>
          </a:prstGeom>
          <a:ln w="38100" cap="sq">
            <a:solidFill>
              <a:srgbClr val="0070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59274170"/>
      </p:ext>
    </p:extLst>
  </p:cSld>
  <p:clrMapOvr>
    <a:masterClrMapping/>
  </p:clrMapOvr>
</p:sld>
</file>

<file path=ppt/theme/theme1.xml><?xml version="1.0" encoding="utf-8"?>
<a:theme xmlns:a="http://schemas.openxmlformats.org/drawingml/2006/main" name="Filo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Override1.xml><?xml version="1.0" encoding="utf-8"?>
<a:themeOverride xmlns:a="http://schemas.openxmlformats.org/drawingml/2006/main">
  <a:clrScheme name="Wisp">
    <a:dk1>
      <a:sysClr val="windowText" lastClr="000000"/>
    </a:dk1>
    <a:lt1>
      <a:sysClr val="window" lastClr="FFFFFF"/>
    </a:lt1>
    <a:dk2>
      <a:srgbClr val="766F54"/>
    </a:dk2>
    <a:lt2>
      <a:srgbClr val="E3EACF"/>
    </a:lt2>
    <a:accent1>
      <a:srgbClr val="A53010"/>
    </a:accent1>
    <a:accent2>
      <a:srgbClr val="DE7E18"/>
    </a:accent2>
    <a:accent3>
      <a:srgbClr val="9F8351"/>
    </a:accent3>
    <a:accent4>
      <a:srgbClr val="728653"/>
    </a:accent4>
    <a:accent5>
      <a:srgbClr val="92AA4C"/>
    </a:accent5>
    <a:accent6>
      <a:srgbClr val="6AAC91"/>
    </a:accent6>
    <a:hlink>
      <a:srgbClr val="FB4A18"/>
    </a:hlink>
    <a:folHlink>
      <a:srgbClr val="FB9318"/>
    </a:folHlink>
  </a:clrScheme>
</a:themeOverride>
</file>

<file path=ppt/theme/themeOverride2.xml><?xml version="1.0" encoding="utf-8"?>
<a:themeOverride xmlns:a="http://schemas.openxmlformats.org/drawingml/2006/main">
  <a:clrScheme name="Wisp">
    <a:dk1>
      <a:sysClr val="windowText" lastClr="000000"/>
    </a:dk1>
    <a:lt1>
      <a:sysClr val="window" lastClr="FFFFFF"/>
    </a:lt1>
    <a:dk2>
      <a:srgbClr val="766F54"/>
    </a:dk2>
    <a:lt2>
      <a:srgbClr val="E3EACF"/>
    </a:lt2>
    <a:accent1>
      <a:srgbClr val="A53010"/>
    </a:accent1>
    <a:accent2>
      <a:srgbClr val="DE7E18"/>
    </a:accent2>
    <a:accent3>
      <a:srgbClr val="9F8351"/>
    </a:accent3>
    <a:accent4>
      <a:srgbClr val="728653"/>
    </a:accent4>
    <a:accent5>
      <a:srgbClr val="92AA4C"/>
    </a:accent5>
    <a:accent6>
      <a:srgbClr val="6AAC91"/>
    </a:accent6>
    <a:hlink>
      <a:srgbClr val="FB4A18"/>
    </a:hlink>
    <a:folHlink>
      <a:srgbClr val="FB9318"/>
    </a:folHlink>
  </a:clrScheme>
</a:themeOverride>
</file>

<file path=ppt/theme/themeOverride3.xml><?xml version="1.0" encoding="utf-8"?>
<a:themeOverride xmlns:a="http://schemas.openxmlformats.org/drawingml/2006/main">
  <a:clrScheme name="Wisp">
    <a:dk1>
      <a:sysClr val="windowText" lastClr="000000"/>
    </a:dk1>
    <a:lt1>
      <a:sysClr val="window" lastClr="FFFFFF"/>
    </a:lt1>
    <a:dk2>
      <a:srgbClr val="766F54"/>
    </a:dk2>
    <a:lt2>
      <a:srgbClr val="E3EACF"/>
    </a:lt2>
    <a:accent1>
      <a:srgbClr val="A53010"/>
    </a:accent1>
    <a:accent2>
      <a:srgbClr val="DE7E18"/>
    </a:accent2>
    <a:accent3>
      <a:srgbClr val="9F8351"/>
    </a:accent3>
    <a:accent4>
      <a:srgbClr val="728653"/>
    </a:accent4>
    <a:accent5>
      <a:srgbClr val="92AA4C"/>
    </a:accent5>
    <a:accent6>
      <a:srgbClr val="6AAC91"/>
    </a:accent6>
    <a:hlink>
      <a:srgbClr val="FB4A18"/>
    </a:hlink>
    <a:folHlink>
      <a:srgbClr val="FB931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149</TotalTime>
  <Words>590</Words>
  <Application>Microsoft Office PowerPoint</Application>
  <PresentationFormat>Widescreen</PresentationFormat>
  <Paragraphs>26</Paragraphs>
  <Slides>21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5" baseType="lpstr">
      <vt:lpstr>Arial</vt:lpstr>
      <vt:lpstr>Century Gothic</vt:lpstr>
      <vt:lpstr>Wingdings 3</vt:lpstr>
      <vt:lpstr>Filo</vt:lpstr>
      <vt:lpstr>mhw1</vt:lpstr>
      <vt:lpstr>Header(sito originale):</vt:lpstr>
      <vt:lpstr>Header(hmw1): L’header è essenzialmente composto di 4 sezioni: barra blu (flex-container1); zona con logo, menù e ricerca(flex-container2); l’insieme di due file di locandine eventi (flex-container3), dentro il quale le immagini sono contenute in items; infine una barra con varie sottosezioni linkate (flex-container2_elenco).</vt:lpstr>
      <vt:lpstr>Section(sito originale):</vt:lpstr>
      <vt:lpstr>Section(mhw1): Il titolo della sezione successiva, insieme alla barra grigia, è contenuto in «container2», mentre la lista di vari eventi in «container3». I singoli box contenenti immagini e descrizioni sono chiamati «elemento».</vt:lpstr>
      <vt:lpstr>Section2(sito originale):</vt:lpstr>
      <vt:lpstr>Section2(mhw1): La parte successiva contiene immagini di buoni, voucher e vari teatri. Gli elementi della prima e della terza fila fanno parte della classe «buoni-card»; quelli della seconda «voucher-covid». </vt:lpstr>
      <vt:lpstr>Section3(sito originale):</vt:lpstr>
      <vt:lpstr>Section3(mhw1): Questa parte è analoga a quella descritta nella section1, se non che le copertine negli elementi hanno  dimensione differente.</vt:lpstr>
      <vt:lpstr>Section4(sito originale):</vt:lpstr>
      <vt:lpstr>Section4(mhw1): Per quanto riguarda la sezione newsletter, il tutto è contenuto in un flexbox (container11) che contiene a sua volta l’icona e un altro flexbox (subcontainer11). Quest’ultimo ha la disposizione per colonna e contiene i vari titoli e barre di ricerca.</vt:lpstr>
      <vt:lpstr>Section5(sito originale):</vt:lpstr>
      <vt:lpstr>Section5(mhw1):</vt:lpstr>
      <vt:lpstr>Section6(sito originale):</vt:lpstr>
      <vt:lpstr>Section6(mhw1): La Top10 è contenuta in «container4». A sua volta diviso in due «container5» a sinistra e l’immagine a destra. «Container5» (disposto per colonne) contiene i vari little-container (da 1 a 10), i  quali hanno un numero delimitato tramite bordo cui è applicato un border radius, il nome degli artisti e il prezzo del biglietto. </vt:lpstr>
      <vt:lpstr>Section7(sito originale):</vt:lpstr>
      <vt:lpstr>Section7(mhw1): Sezione simile alla Newsletter, ma composta da un solo flexcontainer (container7) dentro il quale vi sono disposti titolo, descrizione e insieme di barre di selezione (contenute a loro volta in «container8»). L’insieme dei vari sigilli sottostante è contenuto in «container9». I sigilli fanno parte di «sigillo» come items.</vt:lpstr>
      <vt:lpstr>Section8(sito originale):</vt:lpstr>
      <vt:lpstr>Section8(mhw1): Alla fine di section vi è un’intestazione finale (container10) con un titolo e un paragrafo. Al di  sotto di esso vi è il container «tornasu» (immagine e link) che permette di tornare all’inizio della pagina.</vt:lpstr>
      <vt:lpstr>Footer(sito originale):</vt:lpstr>
      <vt:lpstr>Footer(mhw1): Il footer è essenzialmente formato da 3 parti: nella prima vi è una serie link contenuti in items (item-paragraph) contenuti nel container «flex-container5». Successivamente vi sono i  social e i collegamenti per scaricare le app in un altro flex-container5. La sezione finale (flex-container6) contiene agli estremi il logo e il link per l’accesso.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LORENZO MANUELE</dc:creator>
  <cp:lastModifiedBy>LORENZO MANUELE</cp:lastModifiedBy>
  <cp:revision>2</cp:revision>
  <dcterms:created xsi:type="dcterms:W3CDTF">2024-03-23T14:19:13Z</dcterms:created>
  <dcterms:modified xsi:type="dcterms:W3CDTF">2024-03-24T12:51:01Z</dcterms:modified>
</cp:coreProperties>
</file>